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1" r:id="rId2"/>
    <p:sldId id="282" r:id="rId3"/>
    <p:sldId id="291" r:id="rId4"/>
    <p:sldId id="283" r:id="rId5"/>
    <p:sldId id="290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94" userDrawn="1">
          <p15:clr>
            <a:srgbClr val="A4A3A4"/>
          </p15:clr>
        </p15:guide>
        <p15:guide id="2" pos="6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A6A6"/>
    <a:srgbClr val="DCE9F8"/>
    <a:srgbClr val="CEE1F6"/>
    <a:srgbClr val="C8FCD4"/>
    <a:srgbClr val="A7EC84"/>
    <a:srgbClr val="8CF8A6"/>
    <a:srgbClr val="FDCBE4"/>
    <a:srgbClr val="F5F4D0"/>
    <a:srgbClr val="EBF1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15620" autoAdjust="0"/>
    <p:restoredTop sz="94717" autoAdjust="0"/>
  </p:normalViewPr>
  <p:slideViewPr>
    <p:cSldViewPr>
      <p:cViewPr varScale="1">
        <p:scale>
          <a:sx n="87" d="100"/>
          <a:sy n="87" d="100"/>
        </p:scale>
        <p:origin x="1866" y="90"/>
      </p:cViewPr>
      <p:guideLst>
        <p:guide orient="horz" pos="3294"/>
        <p:guide pos="6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F97618-4F20-4C91-83B8-CFB853B0206E}" type="datetimeFigureOut">
              <a:rPr lang="de-DE" smtClean="0"/>
              <a:t>24.08.2019</a:t>
            </a:fld>
            <a:endParaRPr lang="de-DE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1" y="4776789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de-DE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04D511-F545-471C-AB88-C9CA4E3421FC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7247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4D511-F545-471C-AB88-C9CA4E3421FC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488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4D511-F545-471C-AB88-C9CA4E3421FC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484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4D511-F545-471C-AB88-C9CA4E3421FC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3076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de-DE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de-DE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8E010-BC5D-4832-AE47-12B6404487CD}" type="datetimeFigureOut">
              <a:rPr lang="de-DE" smtClean="0"/>
              <a:pPr/>
              <a:t>24.08.2019</a:t>
            </a:fld>
            <a:endParaRPr lang="de-DE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43DC-77E6-445F-BEB3-E94B752B2CA9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de-DE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de-DE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8E010-BC5D-4832-AE47-12B6404487CD}" type="datetimeFigureOut">
              <a:rPr lang="de-DE" smtClean="0"/>
              <a:pPr/>
              <a:t>24.08.2019</a:t>
            </a:fld>
            <a:endParaRPr lang="de-DE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43DC-77E6-445F-BEB3-E94B752B2CA9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de-DE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de-DE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8E010-BC5D-4832-AE47-12B6404487CD}" type="datetimeFigureOut">
              <a:rPr lang="de-DE" smtClean="0"/>
              <a:pPr/>
              <a:t>24.08.2019</a:t>
            </a:fld>
            <a:endParaRPr lang="de-DE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43DC-77E6-445F-BEB3-E94B752B2CA9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de-DE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de-DE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8E010-BC5D-4832-AE47-12B6404487CD}" type="datetimeFigureOut">
              <a:rPr lang="de-DE" smtClean="0"/>
              <a:pPr/>
              <a:t>24.08.2019</a:t>
            </a:fld>
            <a:endParaRPr lang="de-DE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43DC-77E6-445F-BEB3-E94B752B2CA9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de-DE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8E010-BC5D-4832-AE47-12B6404487CD}" type="datetimeFigureOut">
              <a:rPr lang="de-DE" smtClean="0"/>
              <a:pPr/>
              <a:t>24.08.2019</a:t>
            </a:fld>
            <a:endParaRPr lang="de-DE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43DC-77E6-445F-BEB3-E94B752B2CA9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de-DE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de-DE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de-DE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8E010-BC5D-4832-AE47-12B6404487CD}" type="datetimeFigureOut">
              <a:rPr lang="de-DE" smtClean="0"/>
              <a:pPr/>
              <a:t>24.08.2019</a:t>
            </a:fld>
            <a:endParaRPr lang="de-DE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43DC-77E6-445F-BEB3-E94B752B2CA9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de-DE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de-DE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de-DE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8E010-BC5D-4832-AE47-12B6404487CD}" type="datetimeFigureOut">
              <a:rPr lang="de-DE" smtClean="0"/>
              <a:pPr/>
              <a:t>24.08.2019</a:t>
            </a:fld>
            <a:endParaRPr lang="de-DE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43DC-77E6-445F-BEB3-E94B752B2CA9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de-DE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8E010-BC5D-4832-AE47-12B6404487CD}" type="datetimeFigureOut">
              <a:rPr lang="de-DE" smtClean="0"/>
              <a:pPr/>
              <a:t>24.08.2019</a:t>
            </a:fld>
            <a:endParaRPr lang="de-DE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43DC-77E6-445F-BEB3-E94B752B2CA9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8E010-BC5D-4832-AE47-12B6404487CD}" type="datetimeFigureOut">
              <a:rPr lang="de-DE" smtClean="0"/>
              <a:pPr/>
              <a:t>24.08.2019</a:t>
            </a:fld>
            <a:endParaRPr lang="de-DE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43DC-77E6-445F-BEB3-E94B752B2CA9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de-DE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de-DE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8E010-BC5D-4832-AE47-12B6404487CD}" type="datetimeFigureOut">
              <a:rPr lang="de-DE" smtClean="0"/>
              <a:pPr/>
              <a:t>24.08.2019</a:t>
            </a:fld>
            <a:endParaRPr lang="de-DE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43DC-77E6-445F-BEB3-E94B752B2CA9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de-DE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8E010-BC5D-4832-AE47-12B6404487CD}" type="datetimeFigureOut">
              <a:rPr lang="de-DE" smtClean="0"/>
              <a:pPr/>
              <a:t>24.08.2019</a:t>
            </a:fld>
            <a:endParaRPr lang="de-DE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43DC-77E6-445F-BEB3-E94B752B2CA9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de-DE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de-DE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8E010-BC5D-4832-AE47-12B6404487CD}" type="datetimeFigureOut">
              <a:rPr lang="de-DE" smtClean="0"/>
              <a:pPr/>
              <a:t>24.08.2019</a:t>
            </a:fld>
            <a:endParaRPr lang="de-DE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243DC-77E6-445F-BEB3-E94B752B2CA9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rostokąt 237"/>
          <p:cNvSpPr/>
          <p:nvPr/>
        </p:nvSpPr>
        <p:spPr>
          <a:xfrm>
            <a:off x="4098754" y="4690964"/>
            <a:ext cx="1098000" cy="25788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dirty="0"/>
          </a:p>
        </p:txBody>
      </p:sp>
      <p:sp>
        <p:nvSpPr>
          <p:cNvPr id="77" name="pole tekstowe 76"/>
          <p:cNvSpPr txBox="1"/>
          <p:nvPr/>
        </p:nvSpPr>
        <p:spPr>
          <a:xfrm>
            <a:off x="611560" y="188639"/>
            <a:ext cx="66780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/>
              <a:t>FD-PI-4310 Miejsca magazynowania odpadów w WEPA Piechowice</a:t>
            </a:r>
            <a:endParaRPr lang="de-DE" sz="1600" b="1" dirty="0"/>
          </a:p>
        </p:txBody>
      </p:sp>
      <p:pic>
        <p:nvPicPr>
          <p:cNvPr id="1026" name="Obraz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7791" y="132751"/>
            <a:ext cx="8858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" name="Prostokąt 127"/>
          <p:cNvSpPr/>
          <p:nvPr/>
        </p:nvSpPr>
        <p:spPr>
          <a:xfrm rot="486526">
            <a:off x="6295915" y="1884035"/>
            <a:ext cx="351703" cy="2734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dirty="0"/>
          </a:p>
        </p:txBody>
      </p:sp>
      <p:sp>
        <p:nvSpPr>
          <p:cNvPr id="138" name="Prostokąt 137"/>
          <p:cNvSpPr/>
          <p:nvPr/>
        </p:nvSpPr>
        <p:spPr>
          <a:xfrm>
            <a:off x="3729324" y="3290170"/>
            <a:ext cx="1467430" cy="148459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dirty="0"/>
          </a:p>
        </p:txBody>
      </p:sp>
      <p:sp>
        <p:nvSpPr>
          <p:cNvPr id="145" name="Prostokąt 144"/>
          <p:cNvSpPr/>
          <p:nvPr/>
        </p:nvSpPr>
        <p:spPr>
          <a:xfrm>
            <a:off x="3505195" y="4455445"/>
            <a:ext cx="226356" cy="324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dirty="0"/>
          </a:p>
        </p:txBody>
      </p:sp>
      <p:sp>
        <p:nvSpPr>
          <p:cNvPr id="146" name="Prostokąt 145"/>
          <p:cNvSpPr/>
          <p:nvPr/>
        </p:nvSpPr>
        <p:spPr>
          <a:xfrm>
            <a:off x="2275873" y="4308007"/>
            <a:ext cx="1266130" cy="104855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dirty="0"/>
          </a:p>
        </p:txBody>
      </p:sp>
      <p:sp>
        <p:nvSpPr>
          <p:cNvPr id="148" name="Prostokąt 147"/>
          <p:cNvSpPr/>
          <p:nvPr/>
        </p:nvSpPr>
        <p:spPr>
          <a:xfrm>
            <a:off x="205099" y="4404057"/>
            <a:ext cx="2117580" cy="112921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dirty="0"/>
          </a:p>
        </p:txBody>
      </p:sp>
      <p:sp>
        <p:nvSpPr>
          <p:cNvPr id="149" name="Prostokąt 148"/>
          <p:cNvSpPr/>
          <p:nvPr/>
        </p:nvSpPr>
        <p:spPr>
          <a:xfrm>
            <a:off x="1629197" y="3139926"/>
            <a:ext cx="1183965" cy="80658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dirty="0"/>
          </a:p>
        </p:txBody>
      </p:sp>
      <p:sp>
        <p:nvSpPr>
          <p:cNvPr id="150" name="Prostokąt 149"/>
          <p:cNvSpPr/>
          <p:nvPr/>
        </p:nvSpPr>
        <p:spPr>
          <a:xfrm>
            <a:off x="3539511" y="2544145"/>
            <a:ext cx="992937" cy="32263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sz="1000" dirty="0"/>
          </a:p>
        </p:txBody>
      </p:sp>
      <p:sp>
        <p:nvSpPr>
          <p:cNvPr id="154" name="Prostokąt 153"/>
          <p:cNvSpPr/>
          <p:nvPr/>
        </p:nvSpPr>
        <p:spPr>
          <a:xfrm>
            <a:off x="3867578" y="1874381"/>
            <a:ext cx="843710" cy="20143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dirty="0"/>
          </a:p>
        </p:txBody>
      </p:sp>
      <p:sp>
        <p:nvSpPr>
          <p:cNvPr id="169" name="Prostokąt 168"/>
          <p:cNvSpPr/>
          <p:nvPr/>
        </p:nvSpPr>
        <p:spPr>
          <a:xfrm>
            <a:off x="4155997" y="1882875"/>
            <a:ext cx="422043" cy="48394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dirty="0"/>
          </a:p>
        </p:txBody>
      </p:sp>
      <p:sp>
        <p:nvSpPr>
          <p:cNvPr id="170" name="Prostokąt 169"/>
          <p:cNvSpPr/>
          <p:nvPr/>
        </p:nvSpPr>
        <p:spPr>
          <a:xfrm>
            <a:off x="3654446" y="2035803"/>
            <a:ext cx="520161" cy="5698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dirty="0"/>
          </a:p>
        </p:txBody>
      </p:sp>
      <p:sp>
        <p:nvSpPr>
          <p:cNvPr id="171" name="Prostokąt 170"/>
          <p:cNvSpPr/>
          <p:nvPr/>
        </p:nvSpPr>
        <p:spPr>
          <a:xfrm>
            <a:off x="1546339" y="1990597"/>
            <a:ext cx="422043" cy="28707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dirty="0"/>
          </a:p>
        </p:txBody>
      </p:sp>
      <p:sp>
        <p:nvSpPr>
          <p:cNvPr id="172" name="Prostokąt 171"/>
          <p:cNvSpPr/>
          <p:nvPr/>
        </p:nvSpPr>
        <p:spPr>
          <a:xfrm>
            <a:off x="1053954" y="1793722"/>
            <a:ext cx="492385" cy="52427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dirty="0"/>
          </a:p>
        </p:txBody>
      </p:sp>
      <p:sp>
        <p:nvSpPr>
          <p:cNvPr id="173" name="Prostokąt 172"/>
          <p:cNvSpPr/>
          <p:nvPr/>
        </p:nvSpPr>
        <p:spPr>
          <a:xfrm>
            <a:off x="4570607" y="1892868"/>
            <a:ext cx="140681" cy="16131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dirty="0"/>
          </a:p>
        </p:txBody>
      </p:sp>
      <p:sp>
        <p:nvSpPr>
          <p:cNvPr id="174" name="Elipsa 173"/>
          <p:cNvSpPr/>
          <p:nvPr/>
        </p:nvSpPr>
        <p:spPr>
          <a:xfrm>
            <a:off x="3612425" y="4784644"/>
            <a:ext cx="351703" cy="322633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dirty="0"/>
          </a:p>
        </p:txBody>
      </p:sp>
      <p:sp>
        <p:nvSpPr>
          <p:cNvPr id="175" name="Prostokąt 174"/>
          <p:cNvSpPr/>
          <p:nvPr/>
        </p:nvSpPr>
        <p:spPr>
          <a:xfrm>
            <a:off x="1783283" y="3009523"/>
            <a:ext cx="1266130" cy="1393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dirty="0"/>
          </a:p>
        </p:txBody>
      </p:sp>
      <p:sp>
        <p:nvSpPr>
          <p:cNvPr id="177" name="Prostokąt 176"/>
          <p:cNvSpPr/>
          <p:nvPr/>
        </p:nvSpPr>
        <p:spPr>
          <a:xfrm>
            <a:off x="5187506" y="3573016"/>
            <a:ext cx="206948" cy="9679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dirty="0"/>
          </a:p>
        </p:txBody>
      </p:sp>
      <p:sp>
        <p:nvSpPr>
          <p:cNvPr id="178" name="Elipsa 177"/>
          <p:cNvSpPr/>
          <p:nvPr/>
        </p:nvSpPr>
        <p:spPr>
          <a:xfrm>
            <a:off x="3618756" y="5117159"/>
            <a:ext cx="351703" cy="322633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dirty="0"/>
          </a:p>
        </p:txBody>
      </p:sp>
      <p:sp>
        <p:nvSpPr>
          <p:cNvPr id="179" name="Prostokąt 178"/>
          <p:cNvSpPr/>
          <p:nvPr/>
        </p:nvSpPr>
        <p:spPr>
          <a:xfrm rot="486007">
            <a:off x="5773643" y="2608837"/>
            <a:ext cx="564816" cy="35969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dirty="0"/>
          </a:p>
        </p:txBody>
      </p:sp>
      <p:sp>
        <p:nvSpPr>
          <p:cNvPr id="180" name="Prostokąt 179"/>
          <p:cNvSpPr/>
          <p:nvPr/>
        </p:nvSpPr>
        <p:spPr>
          <a:xfrm rot="486007">
            <a:off x="6155942" y="2666526"/>
            <a:ext cx="595993" cy="31481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dirty="0"/>
          </a:p>
        </p:txBody>
      </p:sp>
      <p:sp>
        <p:nvSpPr>
          <p:cNvPr id="181" name="Prostokąt 180"/>
          <p:cNvSpPr/>
          <p:nvPr/>
        </p:nvSpPr>
        <p:spPr>
          <a:xfrm rot="486007">
            <a:off x="6187833" y="2930453"/>
            <a:ext cx="314868" cy="24496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dirty="0"/>
          </a:p>
        </p:txBody>
      </p:sp>
      <p:sp>
        <p:nvSpPr>
          <p:cNvPr id="182" name="Prostokąt 181"/>
          <p:cNvSpPr/>
          <p:nvPr/>
        </p:nvSpPr>
        <p:spPr>
          <a:xfrm rot="486007">
            <a:off x="4818238" y="2601150"/>
            <a:ext cx="1012373" cy="32823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dirty="0"/>
          </a:p>
        </p:txBody>
      </p:sp>
      <p:sp>
        <p:nvSpPr>
          <p:cNvPr id="183" name="Elipsa 182"/>
          <p:cNvSpPr/>
          <p:nvPr/>
        </p:nvSpPr>
        <p:spPr>
          <a:xfrm rot="354936">
            <a:off x="7303410" y="1794377"/>
            <a:ext cx="577013" cy="50228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dirty="0"/>
          </a:p>
        </p:txBody>
      </p:sp>
      <p:sp>
        <p:nvSpPr>
          <p:cNvPr id="185" name="Prostokąt 184"/>
          <p:cNvSpPr/>
          <p:nvPr/>
        </p:nvSpPr>
        <p:spPr>
          <a:xfrm rot="354936">
            <a:off x="7680464" y="1446202"/>
            <a:ext cx="763947" cy="32263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dirty="0"/>
          </a:p>
        </p:txBody>
      </p:sp>
      <p:sp>
        <p:nvSpPr>
          <p:cNvPr id="188" name="Prostokąt 187"/>
          <p:cNvSpPr/>
          <p:nvPr/>
        </p:nvSpPr>
        <p:spPr>
          <a:xfrm rot="486526">
            <a:off x="7677535" y="2744400"/>
            <a:ext cx="859483" cy="53051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800" dirty="0"/>
              <a:t>MAGAZYN</a:t>
            </a:r>
            <a:endParaRPr lang="de-DE" sz="800" dirty="0"/>
          </a:p>
        </p:txBody>
      </p:sp>
      <p:sp>
        <p:nvSpPr>
          <p:cNvPr id="189" name="Elipsa 188"/>
          <p:cNvSpPr/>
          <p:nvPr/>
        </p:nvSpPr>
        <p:spPr>
          <a:xfrm>
            <a:off x="1783584" y="3984021"/>
            <a:ext cx="281362" cy="27863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dirty="0"/>
          </a:p>
        </p:txBody>
      </p:sp>
      <p:sp>
        <p:nvSpPr>
          <p:cNvPr id="190" name="Elipsa 189"/>
          <p:cNvSpPr/>
          <p:nvPr/>
        </p:nvSpPr>
        <p:spPr>
          <a:xfrm>
            <a:off x="2328830" y="4027168"/>
            <a:ext cx="211021" cy="208979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dirty="0"/>
          </a:p>
        </p:txBody>
      </p:sp>
      <p:sp>
        <p:nvSpPr>
          <p:cNvPr id="191" name="Elipsa 190"/>
          <p:cNvSpPr/>
          <p:nvPr/>
        </p:nvSpPr>
        <p:spPr>
          <a:xfrm>
            <a:off x="2116779" y="4027168"/>
            <a:ext cx="211021" cy="208979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dirty="0"/>
          </a:p>
        </p:txBody>
      </p:sp>
      <p:cxnSp>
        <p:nvCxnSpPr>
          <p:cNvPr id="192" name="Łącznik prosty 191"/>
          <p:cNvCxnSpPr/>
          <p:nvPr/>
        </p:nvCxnSpPr>
        <p:spPr>
          <a:xfrm flipH="1">
            <a:off x="1688900" y="1234419"/>
            <a:ext cx="16630" cy="765148"/>
          </a:xfrm>
          <a:prstGeom prst="line">
            <a:avLst/>
          </a:prstGeom>
          <a:ln w="1587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Łącznik prosty 192"/>
          <p:cNvCxnSpPr/>
          <p:nvPr/>
        </p:nvCxnSpPr>
        <p:spPr>
          <a:xfrm>
            <a:off x="291671" y="1234674"/>
            <a:ext cx="1448467" cy="8714"/>
          </a:xfrm>
          <a:prstGeom prst="line">
            <a:avLst/>
          </a:prstGeom>
          <a:ln w="1587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Łącznik prosty 193"/>
          <p:cNvCxnSpPr/>
          <p:nvPr/>
        </p:nvCxnSpPr>
        <p:spPr>
          <a:xfrm>
            <a:off x="291407" y="1243388"/>
            <a:ext cx="0" cy="1031818"/>
          </a:xfrm>
          <a:prstGeom prst="line">
            <a:avLst/>
          </a:prstGeom>
          <a:ln w="1587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Łącznik prosty 194"/>
          <p:cNvCxnSpPr/>
          <p:nvPr/>
        </p:nvCxnSpPr>
        <p:spPr>
          <a:xfrm>
            <a:off x="294886" y="2284091"/>
            <a:ext cx="783326" cy="29877"/>
          </a:xfrm>
          <a:prstGeom prst="line">
            <a:avLst/>
          </a:prstGeom>
          <a:ln w="1587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Prostokąt 195"/>
          <p:cNvSpPr/>
          <p:nvPr/>
        </p:nvSpPr>
        <p:spPr>
          <a:xfrm>
            <a:off x="2732995" y="3137500"/>
            <a:ext cx="562722" cy="80658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dirty="0"/>
          </a:p>
        </p:txBody>
      </p:sp>
      <p:sp>
        <p:nvSpPr>
          <p:cNvPr id="199" name="Prostokąt 198"/>
          <p:cNvSpPr/>
          <p:nvPr/>
        </p:nvSpPr>
        <p:spPr>
          <a:xfrm rot="245256">
            <a:off x="7386542" y="4049442"/>
            <a:ext cx="225180" cy="1021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dirty="0"/>
          </a:p>
        </p:txBody>
      </p:sp>
      <p:sp>
        <p:nvSpPr>
          <p:cNvPr id="200" name="Prostokąt 199"/>
          <p:cNvSpPr/>
          <p:nvPr/>
        </p:nvSpPr>
        <p:spPr>
          <a:xfrm rot="444077">
            <a:off x="6347586" y="3017659"/>
            <a:ext cx="141267" cy="14829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dirty="0"/>
          </a:p>
        </p:txBody>
      </p:sp>
      <p:sp>
        <p:nvSpPr>
          <p:cNvPr id="201" name="pole tekstowe 52"/>
          <p:cNvSpPr txBox="1"/>
          <p:nvPr/>
        </p:nvSpPr>
        <p:spPr>
          <a:xfrm>
            <a:off x="8005321" y="4747357"/>
            <a:ext cx="10449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pl-PL" sz="1400" b="1" dirty="0" smtClean="0">
                <a:latin typeface="Arial Black" pitchFamily="34" charset="0"/>
              </a:rPr>
              <a:t>WJAZD</a:t>
            </a:r>
            <a:endParaRPr lang="de-DE" sz="1400" b="1" dirty="0">
              <a:latin typeface="Arial Black" pitchFamily="34" charset="0"/>
            </a:endParaRPr>
          </a:p>
        </p:txBody>
      </p:sp>
      <p:sp>
        <p:nvSpPr>
          <p:cNvPr id="202" name="Prostokąt 201"/>
          <p:cNvSpPr/>
          <p:nvPr/>
        </p:nvSpPr>
        <p:spPr>
          <a:xfrm rot="207032">
            <a:off x="7336517" y="4211054"/>
            <a:ext cx="494575" cy="33598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dirty="0"/>
          </a:p>
        </p:txBody>
      </p:sp>
      <p:sp>
        <p:nvSpPr>
          <p:cNvPr id="203" name="Prostokąt 202"/>
          <p:cNvSpPr/>
          <p:nvPr/>
        </p:nvSpPr>
        <p:spPr>
          <a:xfrm rot="207032">
            <a:off x="6904331" y="3789896"/>
            <a:ext cx="468179" cy="72802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dirty="0"/>
          </a:p>
        </p:txBody>
      </p:sp>
      <p:sp>
        <p:nvSpPr>
          <p:cNvPr id="204" name="Prostokąt 203"/>
          <p:cNvSpPr/>
          <p:nvPr/>
        </p:nvSpPr>
        <p:spPr>
          <a:xfrm rot="207032">
            <a:off x="6360292" y="3562763"/>
            <a:ext cx="453509" cy="80679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800" dirty="0" smtClean="0"/>
              <a:t>MAGAZYN</a:t>
            </a:r>
            <a:endParaRPr lang="de-DE" sz="800" dirty="0"/>
          </a:p>
        </p:txBody>
      </p:sp>
      <p:sp>
        <p:nvSpPr>
          <p:cNvPr id="205" name="Prostokąt 204"/>
          <p:cNvSpPr/>
          <p:nvPr/>
        </p:nvSpPr>
        <p:spPr>
          <a:xfrm rot="21323902">
            <a:off x="8283960" y="4035007"/>
            <a:ext cx="209614" cy="35262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dirty="0"/>
          </a:p>
        </p:txBody>
      </p:sp>
      <p:sp>
        <p:nvSpPr>
          <p:cNvPr id="206" name="Prostokąt 205"/>
          <p:cNvSpPr/>
          <p:nvPr/>
        </p:nvSpPr>
        <p:spPr>
          <a:xfrm rot="21323902">
            <a:off x="8331544" y="4364808"/>
            <a:ext cx="138321" cy="12712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dirty="0"/>
          </a:p>
        </p:txBody>
      </p:sp>
      <p:cxnSp>
        <p:nvCxnSpPr>
          <p:cNvPr id="207" name="Łącznik prosty ze strzałką 206"/>
          <p:cNvCxnSpPr/>
          <p:nvPr/>
        </p:nvCxnSpPr>
        <p:spPr>
          <a:xfrm flipH="1">
            <a:off x="8031781" y="5089256"/>
            <a:ext cx="858094" cy="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pole tekstowe 59"/>
          <p:cNvSpPr txBox="1"/>
          <p:nvPr/>
        </p:nvSpPr>
        <p:spPr>
          <a:xfrm rot="297309">
            <a:off x="6913007" y="4212937"/>
            <a:ext cx="9475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pl-PL" sz="1000" dirty="0" smtClean="0">
                <a:solidFill>
                  <a:schemeClr val="bg1"/>
                </a:solidFill>
              </a:rPr>
              <a:t>BIUROWIEC</a:t>
            </a:r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209" name="pole tekstowe 60"/>
          <p:cNvSpPr txBox="1"/>
          <p:nvPr/>
        </p:nvSpPr>
        <p:spPr>
          <a:xfrm>
            <a:off x="706603" y="4574200"/>
            <a:ext cx="2478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pl-PL" sz="1200" dirty="0" smtClean="0">
                <a:solidFill>
                  <a:schemeClr val="bg1"/>
                </a:solidFill>
              </a:rPr>
              <a:t>MAGAZYN WYROBÓW GOTOWYCH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210" name="pole tekstowe 61"/>
          <p:cNvSpPr txBox="1"/>
          <p:nvPr/>
        </p:nvSpPr>
        <p:spPr>
          <a:xfrm>
            <a:off x="1638280" y="3370535"/>
            <a:ext cx="1698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pl-PL" sz="1000" dirty="0" smtClean="0">
                <a:solidFill>
                  <a:schemeClr val="bg1"/>
                </a:solidFill>
              </a:rPr>
              <a:t>HALA  MASZYNY PM2</a:t>
            </a:r>
          </a:p>
          <a:p>
            <a:r>
              <a:rPr lang="pl-PL" sz="1000" dirty="0" smtClean="0">
                <a:solidFill>
                  <a:schemeClr val="bg1"/>
                </a:solidFill>
              </a:rPr>
              <a:t>HALA PRZETWÓRSTWA</a:t>
            </a:r>
          </a:p>
        </p:txBody>
      </p:sp>
      <p:sp>
        <p:nvSpPr>
          <p:cNvPr id="211" name="pole tekstowe 62"/>
          <p:cNvSpPr txBox="1"/>
          <p:nvPr/>
        </p:nvSpPr>
        <p:spPr>
          <a:xfrm>
            <a:off x="3762145" y="3740907"/>
            <a:ext cx="1506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pl-PL" sz="1200" dirty="0" smtClean="0">
                <a:solidFill>
                  <a:schemeClr val="bg1"/>
                </a:solidFill>
              </a:rPr>
              <a:t>HALE</a:t>
            </a:r>
          </a:p>
          <a:p>
            <a:r>
              <a:rPr lang="pl-PL" sz="1200" dirty="0" smtClean="0">
                <a:solidFill>
                  <a:schemeClr val="bg1"/>
                </a:solidFill>
              </a:rPr>
              <a:t>PRZETWÓRSTWA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213" name="pole tekstowe 64"/>
          <p:cNvSpPr txBox="1"/>
          <p:nvPr/>
        </p:nvSpPr>
        <p:spPr>
          <a:xfrm>
            <a:off x="3901832" y="1864125"/>
            <a:ext cx="83067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pl-PL" sz="800" dirty="0" smtClean="0">
                <a:solidFill>
                  <a:schemeClr val="bg1"/>
                </a:solidFill>
              </a:rPr>
              <a:t>CIEPŁOWNIA</a:t>
            </a:r>
            <a:endParaRPr lang="de-DE" sz="800" dirty="0">
              <a:solidFill>
                <a:schemeClr val="bg1"/>
              </a:solidFill>
            </a:endParaRPr>
          </a:p>
        </p:txBody>
      </p:sp>
      <p:sp>
        <p:nvSpPr>
          <p:cNvPr id="214" name="pole tekstowe 65"/>
          <p:cNvSpPr txBox="1"/>
          <p:nvPr/>
        </p:nvSpPr>
        <p:spPr>
          <a:xfrm>
            <a:off x="1323035" y="1992913"/>
            <a:ext cx="8584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pl-PL" sz="1200" dirty="0" smtClean="0">
                <a:solidFill>
                  <a:schemeClr val="bg1"/>
                </a:solidFill>
              </a:rPr>
              <a:t>HF 30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215" name="Prostokąt 214"/>
          <p:cNvSpPr/>
          <p:nvPr/>
        </p:nvSpPr>
        <p:spPr>
          <a:xfrm rot="354936">
            <a:off x="8693228" y="1555412"/>
            <a:ext cx="363615" cy="9630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dirty="0"/>
          </a:p>
        </p:txBody>
      </p:sp>
      <p:sp>
        <p:nvSpPr>
          <p:cNvPr id="216" name="Elipsa 215"/>
          <p:cNvSpPr/>
          <p:nvPr/>
        </p:nvSpPr>
        <p:spPr>
          <a:xfrm rot="354936">
            <a:off x="8693664" y="1674680"/>
            <a:ext cx="153956" cy="14154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dirty="0"/>
          </a:p>
        </p:txBody>
      </p:sp>
      <p:sp>
        <p:nvSpPr>
          <p:cNvPr id="217" name="Elipsa 216"/>
          <p:cNvSpPr/>
          <p:nvPr/>
        </p:nvSpPr>
        <p:spPr>
          <a:xfrm rot="354936">
            <a:off x="8911386" y="1658361"/>
            <a:ext cx="201093" cy="19238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dirty="0"/>
          </a:p>
        </p:txBody>
      </p:sp>
      <p:sp>
        <p:nvSpPr>
          <p:cNvPr id="218" name="pole tekstowe 69"/>
          <p:cNvSpPr txBox="1"/>
          <p:nvPr/>
        </p:nvSpPr>
        <p:spPr>
          <a:xfrm rot="432065">
            <a:off x="7597025" y="1507618"/>
            <a:ext cx="98382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pl-PL" sz="700" b="1" dirty="0" smtClean="0">
                <a:solidFill>
                  <a:schemeClr val="bg1"/>
                </a:solidFill>
              </a:rPr>
              <a:t>OCZYSZCZALNIA</a:t>
            </a:r>
            <a:endParaRPr lang="de-DE" sz="700" b="1" dirty="0">
              <a:solidFill>
                <a:schemeClr val="bg1"/>
              </a:solidFill>
            </a:endParaRPr>
          </a:p>
        </p:txBody>
      </p:sp>
      <p:sp>
        <p:nvSpPr>
          <p:cNvPr id="237" name="Prostokąt 236"/>
          <p:cNvSpPr/>
          <p:nvPr/>
        </p:nvSpPr>
        <p:spPr>
          <a:xfrm>
            <a:off x="4030025" y="4697907"/>
            <a:ext cx="218661" cy="38683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dirty="0"/>
          </a:p>
        </p:txBody>
      </p:sp>
      <p:sp>
        <p:nvSpPr>
          <p:cNvPr id="239" name="pole tekstowe 99"/>
          <p:cNvSpPr txBox="1"/>
          <p:nvPr/>
        </p:nvSpPr>
        <p:spPr>
          <a:xfrm>
            <a:off x="435209" y="1292799"/>
            <a:ext cx="932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pl-PL" sz="1600" b="1" dirty="0" smtClean="0"/>
              <a:t>MO-1</a:t>
            </a:r>
            <a:endParaRPr lang="de-DE" sz="1600" b="1" dirty="0"/>
          </a:p>
        </p:txBody>
      </p:sp>
      <p:sp>
        <p:nvSpPr>
          <p:cNvPr id="256" name="Symbol zastępczy zawartości 126"/>
          <p:cNvSpPr>
            <a:spLocks noGrp="1"/>
          </p:cNvSpPr>
          <p:nvPr/>
        </p:nvSpPr>
        <p:spPr bwMode="auto">
          <a:xfrm>
            <a:off x="5027038" y="862311"/>
            <a:ext cx="1420813" cy="43815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62100" indent="-228600" algn="l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81200" indent="-228600" algn="l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4384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53B78"/>
              </a:buClr>
              <a:buSzPct val="80000"/>
              <a:buChar char="–"/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8956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53B78"/>
              </a:buClr>
              <a:buSzPct val="80000"/>
              <a:buChar char="–"/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3528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53B78"/>
              </a:buClr>
              <a:buSzPct val="80000"/>
              <a:buChar char="–"/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100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53B78"/>
              </a:buClr>
              <a:buSzPct val="80000"/>
              <a:buChar char="–"/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pl-PL" sz="1200" dirty="0" smtClean="0"/>
              <a:t>MAGAZYN ROL</a:t>
            </a:r>
            <a:endParaRPr lang="de-DE" sz="1200" dirty="0"/>
          </a:p>
        </p:txBody>
      </p:sp>
      <p:grpSp>
        <p:nvGrpSpPr>
          <p:cNvPr id="38" name="Grupa 37"/>
          <p:cNvGrpSpPr/>
          <p:nvPr/>
        </p:nvGrpSpPr>
        <p:grpSpPr>
          <a:xfrm>
            <a:off x="4075461" y="1415428"/>
            <a:ext cx="557852" cy="245208"/>
            <a:chOff x="4373749" y="2085003"/>
            <a:chExt cx="392294" cy="288032"/>
          </a:xfrm>
        </p:grpSpPr>
        <p:cxnSp>
          <p:nvCxnSpPr>
            <p:cNvPr id="267" name="Łącznik prosty 266"/>
            <p:cNvCxnSpPr/>
            <p:nvPr/>
          </p:nvCxnSpPr>
          <p:spPr>
            <a:xfrm rot="5400000" flipV="1">
              <a:off x="4569896" y="1888856"/>
              <a:ext cx="0" cy="392294"/>
            </a:xfrm>
            <a:prstGeom prst="line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Łącznik prosty 267"/>
            <p:cNvCxnSpPr/>
            <p:nvPr/>
          </p:nvCxnSpPr>
          <p:spPr>
            <a:xfrm rot="5400000" flipV="1">
              <a:off x="4616567" y="2229019"/>
              <a:ext cx="288032" cy="0"/>
            </a:xfrm>
            <a:prstGeom prst="line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Łącznik prosty 268"/>
            <p:cNvCxnSpPr/>
            <p:nvPr/>
          </p:nvCxnSpPr>
          <p:spPr>
            <a:xfrm rot="5400000" flipV="1">
              <a:off x="4492654" y="2223987"/>
              <a:ext cx="277968" cy="0"/>
            </a:xfrm>
            <a:prstGeom prst="line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Łącznik prosty 269"/>
            <p:cNvCxnSpPr/>
            <p:nvPr/>
          </p:nvCxnSpPr>
          <p:spPr>
            <a:xfrm rot="5400000" flipV="1">
              <a:off x="4363710" y="2223987"/>
              <a:ext cx="277968" cy="0"/>
            </a:xfrm>
            <a:prstGeom prst="line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Łącznik prosty 270"/>
            <p:cNvCxnSpPr/>
            <p:nvPr/>
          </p:nvCxnSpPr>
          <p:spPr>
            <a:xfrm rot="5400000" flipV="1">
              <a:off x="4229733" y="2229019"/>
              <a:ext cx="288032" cy="0"/>
            </a:xfrm>
            <a:prstGeom prst="line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upa 36"/>
          <p:cNvGrpSpPr/>
          <p:nvPr/>
        </p:nvGrpSpPr>
        <p:grpSpPr>
          <a:xfrm>
            <a:off x="3790624" y="1666925"/>
            <a:ext cx="236589" cy="190252"/>
            <a:chOff x="3364972" y="2360177"/>
            <a:chExt cx="351706" cy="172316"/>
          </a:xfrm>
        </p:grpSpPr>
        <p:cxnSp>
          <p:nvCxnSpPr>
            <p:cNvPr id="279" name="Łącznik prosty 278"/>
            <p:cNvCxnSpPr/>
            <p:nvPr/>
          </p:nvCxnSpPr>
          <p:spPr>
            <a:xfrm rot="16200000">
              <a:off x="3278815" y="2446335"/>
              <a:ext cx="172315" cy="0"/>
            </a:xfrm>
            <a:prstGeom prst="line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Łącznik prosty 279"/>
            <p:cNvCxnSpPr/>
            <p:nvPr/>
          </p:nvCxnSpPr>
          <p:spPr>
            <a:xfrm rot="16200000">
              <a:off x="3540825" y="2356640"/>
              <a:ext cx="0" cy="351705"/>
            </a:xfrm>
            <a:prstGeom prst="line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Łącznik prosty 280"/>
            <p:cNvCxnSpPr/>
            <p:nvPr/>
          </p:nvCxnSpPr>
          <p:spPr>
            <a:xfrm rot="16200000">
              <a:off x="3630520" y="2446335"/>
              <a:ext cx="172315" cy="0"/>
            </a:xfrm>
            <a:prstGeom prst="line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Prostokąt 17"/>
          <p:cNvSpPr/>
          <p:nvPr/>
        </p:nvSpPr>
        <p:spPr>
          <a:xfrm rot="524052">
            <a:off x="4884301" y="2243603"/>
            <a:ext cx="1271533" cy="4446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83" name="Prostokąt 282"/>
          <p:cNvSpPr/>
          <p:nvPr/>
        </p:nvSpPr>
        <p:spPr>
          <a:xfrm>
            <a:off x="3093875" y="2587424"/>
            <a:ext cx="132492" cy="10554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dirty="0"/>
          </a:p>
        </p:txBody>
      </p:sp>
      <p:sp>
        <p:nvSpPr>
          <p:cNvPr id="284" name="Prostokąt 283"/>
          <p:cNvSpPr/>
          <p:nvPr/>
        </p:nvSpPr>
        <p:spPr>
          <a:xfrm>
            <a:off x="4559303" y="2535000"/>
            <a:ext cx="132492" cy="432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dirty="0"/>
          </a:p>
        </p:txBody>
      </p:sp>
      <p:sp>
        <p:nvSpPr>
          <p:cNvPr id="2" name="Prostokąt 1"/>
          <p:cNvSpPr/>
          <p:nvPr/>
        </p:nvSpPr>
        <p:spPr>
          <a:xfrm>
            <a:off x="8053207" y="1956727"/>
            <a:ext cx="558126" cy="53124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/>
          </a:p>
        </p:txBody>
      </p:sp>
      <p:sp>
        <p:nvSpPr>
          <p:cNvPr id="15" name="Prostokąt 14"/>
          <p:cNvSpPr/>
          <p:nvPr/>
        </p:nvSpPr>
        <p:spPr>
          <a:xfrm>
            <a:off x="216004" y="2788684"/>
            <a:ext cx="1214538" cy="164368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/>
          </a:p>
        </p:txBody>
      </p:sp>
      <p:sp>
        <p:nvSpPr>
          <p:cNvPr id="21" name="Elipsa 20"/>
          <p:cNvSpPr/>
          <p:nvPr/>
        </p:nvSpPr>
        <p:spPr>
          <a:xfrm>
            <a:off x="2141624" y="2105001"/>
            <a:ext cx="251883" cy="20524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2" name="Prostokąt 21"/>
          <p:cNvSpPr/>
          <p:nvPr/>
        </p:nvSpPr>
        <p:spPr>
          <a:xfrm>
            <a:off x="2054986" y="1346210"/>
            <a:ext cx="1433867" cy="70928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 smtClean="0"/>
              <a:t>HALA MASZYNY PM21</a:t>
            </a:r>
            <a:r>
              <a:rPr lang="pl-PL" sz="1000" dirty="0" smtClean="0"/>
              <a:t> Z MAGAZYNEM ROL</a:t>
            </a:r>
            <a:endParaRPr lang="de-DE" sz="1000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7938090" y="2117784"/>
            <a:ext cx="108144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00" dirty="0" smtClean="0">
                <a:solidFill>
                  <a:schemeClr val="bg1"/>
                </a:solidFill>
                <a:latin typeface="+mj-lt"/>
              </a:rPr>
              <a:t>OCZYSZCZALNIA</a:t>
            </a:r>
            <a:endParaRPr lang="de-DE" sz="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1" name="Obraz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802" y="918358"/>
            <a:ext cx="476741" cy="427852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1352" y="2530798"/>
            <a:ext cx="1018120" cy="341406"/>
          </a:xfrm>
          <a:prstGeom prst="rect">
            <a:avLst/>
          </a:prstGeom>
        </p:spPr>
      </p:pic>
      <p:sp>
        <p:nvSpPr>
          <p:cNvPr id="20" name="pole tekstowe 19"/>
          <p:cNvSpPr txBox="1"/>
          <p:nvPr/>
        </p:nvSpPr>
        <p:spPr>
          <a:xfrm>
            <a:off x="2122936" y="2545297"/>
            <a:ext cx="12657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 smtClean="0">
                <a:solidFill>
                  <a:schemeClr val="bg1"/>
                </a:solidFill>
              </a:rPr>
              <a:t>Magazyn </a:t>
            </a:r>
            <a:r>
              <a:rPr lang="pl-PL" sz="1050" dirty="0" err="1" smtClean="0">
                <a:solidFill>
                  <a:schemeClr val="bg1"/>
                </a:solidFill>
              </a:rPr>
              <a:t>rol</a:t>
            </a:r>
            <a:endParaRPr lang="de-DE" sz="1050" dirty="0">
              <a:solidFill>
                <a:schemeClr val="bg1"/>
              </a:solidFill>
            </a:endParaRPr>
          </a:p>
        </p:txBody>
      </p:sp>
      <p:sp>
        <p:nvSpPr>
          <p:cNvPr id="144" name="pole tekstowe 143"/>
          <p:cNvSpPr txBox="1"/>
          <p:nvPr/>
        </p:nvSpPr>
        <p:spPr>
          <a:xfrm>
            <a:off x="3656345" y="2552514"/>
            <a:ext cx="12657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 smtClean="0">
                <a:solidFill>
                  <a:schemeClr val="bg1"/>
                </a:solidFill>
              </a:rPr>
              <a:t>Magazyn </a:t>
            </a:r>
            <a:r>
              <a:rPr lang="pl-PL" sz="1050" dirty="0" err="1" smtClean="0">
                <a:solidFill>
                  <a:schemeClr val="bg1"/>
                </a:solidFill>
              </a:rPr>
              <a:t>rol</a:t>
            </a:r>
            <a:endParaRPr lang="de-DE" sz="1050" dirty="0">
              <a:solidFill>
                <a:schemeClr val="bg1"/>
              </a:solidFill>
            </a:endParaRPr>
          </a:p>
        </p:txBody>
      </p:sp>
      <p:sp>
        <p:nvSpPr>
          <p:cNvPr id="142" name="Prostokąt 141"/>
          <p:cNvSpPr/>
          <p:nvPr/>
        </p:nvSpPr>
        <p:spPr>
          <a:xfrm flipH="1" flipV="1">
            <a:off x="3076840" y="2530798"/>
            <a:ext cx="194956" cy="3308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dirty="0"/>
          </a:p>
        </p:txBody>
      </p:sp>
      <p:sp>
        <p:nvSpPr>
          <p:cNvPr id="212" name="pole tekstowe 63"/>
          <p:cNvSpPr txBox="1"/>
          <p:nvPr/>
        </p:nvSpPr>
        <p:spPr>
          <a:xfrm rot="476197">
            <a:off x="4846966" y="2537303"/>
            <a:ext cx="17905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pl-PL" sz="900" dirty="0" smtClean="0">
                <a:solidFill>
                  <a:schemeClr val="bg1"/>
                </a:solidFill>
              </a:rPr>
              <a:t>MAGAZYN</a:t>
            </a:r>
            <a:r>
              <a:rPr lang="pl-PL" sz="900" b="1" dirty="0" smtClean="0">
                <a:solidFill>
                  <a:schemeClr val="bg1"/>
                </a:solidFill>
              </a:rPr>
              <a:t> </a:t>
            </a:r>
            <a:r>
              <a:rPr lang="pl-PL" sz="900" dirty="0" smtClean="0">
                <a:solidFill>
                  <a:schemeClr val="bg1"/>
                </a:solidFill>
              </a:rPr>
              <a:t>TECHNICZNY</a:t>
            </a:r>
            <a:endParaRPr lang="de-DE" sz="900" dirty="0">
              <a:solidFill>
                <a:schemeClr val="bg1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4381136" y="2858215"/>
            <a:ext cx="729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/>
              <a:t>MO-2</a:t>
            </a:r>
            <a:endParaRPr lang="de-DE" dirty="0"/>
          </a:p>
        </p:txBody>
      </p:sp>
      <p:sp>
        <p:nvSpPr>
          <p:cNvPr id="4" name="Prostokąt 3"/>
          <p:cNvSpPr/>
          <p:nvPr/>
        </p:nvSpPr>
        <p:spPr>
          <a:xfrm>
            <a:off x="2813418" y="2244114"/>
            <a:ext cx="729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/>
              <a:t>MO-4</a:t>
            </a:r>
            <a:endParaRPr lang="de-DE" dirty="0"/>
          </a:p>
        </p:txBody>
      </p:sp>
      <p:sp>
        <p:nvSpPr>
          <p:cNvPr id="6" name="Prostokąt 5"/>
          <p:cNvSpPr/>
          <p:nvPr/>
        </p:nvSpPr>
        <p:spPr>
          <a:xfrm>
            <a:off x="4809935" y="1533748"/>
            <a:ext cx="729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/>
              <a:t>MO-5</a:t>
            </a:r>
            <a:endParaRPr lang="de-DE" dirty="0"/>
          </a:p>
        </p:txBody>
      </p:sp>
      <p:sp>
        <p:nvSpPr>
          <p:cNvPr id="7" name="Prostokąt 6"/>
          <p:cNvSpPr/>
          <p:nvPr/>
        </p:nvSpPr>
        <p:spPr>
          <a:xfrm>
            <a:off x="3984087" y="1380953"/>
            <a:ext cx="729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/>
              <a:t>MO-6</a:t>
            </a:r>
            <a:endParaRPr lang="de-DE" dirty="0"/>
          </a:p>
        </p:txBody>
      </p:sp>
      <p:sp>
        <p:nvSpPr>
          <p:cNvPr id="8" name="Prostokąt 7"/>
          <p:cNvSpPr/>
          <p:nvPr/>
        </p:nvSpPr>
        <p:spPr>
          <a:xfrm>
            <a:off x="6644894" y="1079415"/>
            <a:ext cx="54854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b="1" dirty="0" smtClean="0">
                <a:solidFill>
                  <a:schemeClr val="bg1"/>
                </a:solidFill>
              </a:rPr>
              <a:t>MO-7</a:t>
            </a:r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112" name="Prostokąt 111"/>
          <p:cNvSpPr/>
          <p:nvPr/>
        </p:nvSpPr>
        <p:spPr>
          <a:xfrm>
            <a:off x="6416585" y="2994867"/>
            <a:ext cx="729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/>
              <a:t>MO-8</a:t>
            </a:r>
            <a:endParaRPr lang="de-DE" dirty="0"/>
          </a:p>
        </p:txBody>
      </p:sp>
      <p:sp>
        <p:nvSpPr>
          <p:cNvPr id="113" name="pole tekstowe 52"/>
          <p:cNvSpPr txBox="1"/>
          <p:nvPr/>
        </p:nvSpPr>
        <p:spPr>
          <a:xfrm>
            <a:off x="8203648" y="3560115"/>
            <a:ext cx="10449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pl-PL" sz="1400" b="1" dirty="0" smtClean="0">
                <a:latin typeface="Arial Black" pitchFamily="34" charset="0"/>
              </a:rPr>
              <a:t>WJAZD</a:t>
            </a:r>
            <a:endParaRPr lang="de-DE" sz="1400" b="1" dirty="0">
              <a:latin typeface="Arial Black" pitchFamily="34" charset="0"/>
            </a:endParaRPr>
          </a:p>
        </p:txBody>
      </p:sp>
      <p:cxnSp>
        <p:nvCxnSpPr>
          <p:cNvPr id="114" name="Łącznik prosty ze strzałką 113"/>
          <p:cNvCxnSpPr/>
          <p:nvPr/>
        </p:nvCxnSpPr>
        <p:spPr>
          <a:xfrm flipH="1">
            <a:off x="8141090" y="3867892"/>
            <a:ext cx="858094" cy="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ze strzałką 9"/>
          <p:cNvCxnSpPr/>
          <p:nvPr/>
        </p:nvCxnSpPr>
        <p:spPr>
          <a:xfrm flipH="1" flipV="1">
            <a:off x="3905830" y="1738300"/>
            <a:ext cx="980375" cy="41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Prostokąt 105"/>
          <p:cNvSpPr/>
          <p:nvPr/>
        </p:nvSpPr>
        <p:spPr>
          <a:xfrm>
            <a:off x="6724055" y="888096"/>
            <a:ext cx="5813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900" b="1" dirty="0" smtClean="0">
                <a:solidFill>
                  <a:schemeClr val="bg1"/>
                </a:solidFill>
              </a:rPr>
              <a:t>MO-9</a:t>
            </a:r>
            <a:endParaRPr lang="de-DE" sz="900" dirty="0">
              <a:solidFill>
                <a:schemeClr val="bg1"/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5840" y="1386926"/>
            <a:ext cx="142929" cy="280198"/>
          </a:xfrm>
          <a:prstGeom prst="rect">
            <a:avLst/>
          </a:prstGeom>
        </p:spPr>
      </p:pic>
      <p:sp>
        <p:nvSpPr>
          <p:cNvPr id="16" name="Prostokąt 15"/>
          <p:cNvSpPr/>
          <p:nvPr/>
        </p:nvSpPr>
        <p:spPr>
          <a:xfrm rot="16200000">
            <a:off x="3691223" y="1393768"/>
            <a:ext cx="50324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800" b="1" dirty="0" smtClean="0">
                <a:solidFill>
                  <a:schemeClr val="bg1"/>
                </a:solidFill>
              </a:rPr>
              <a:t>MO-3</a:t>
            </a:r>
            <a:endParaRPr lang="de-DE" sz="800" dirty="0"/>
          </a:p>
        </p:txBody>
      </p:sp>
      <p:sp>
        <p:nvSpPr>
          <p:cNvPr id="5" name="Prostokąt 4"/>
          <p:cNvSpPr/>
          <p:nvPr/>
        </p:nvSpPr>
        <p:spPr>
          <a:xfrm>
            <a:off x="6781428" y="918358"/>
            <a:ext cx="324000" cy="193734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190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sz="2400" b="1" dirty="0" smtClean="0"/>
              <a:t>MAGAZYN ODPADÓW MO-7</a:t>
            </a:r>
            <a:r>
              <a:rPr lang="pl-PL" sz="1800" dirty="0"/>
              <a:t/>
            </a:r>
            <a:br>
              <a:rPr lang="pl-PL" sz="1800" dirty="0"/>
            </a:br>
            <a:r>
              <a:rPr lang="pl-PL" sz="1800" dirty="0"/>
              <a:t>Magazynowanie odpadów</a:t>
            </a:r>
            <a:endParaRPr lang="de-DE" sz="18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1400" b="1" dirty="0" smtClean="0"/>
              <a:t>KODY I RODZAJE MAGAZYNOWANYCH ODPADÓW</a:t>
            </a:r>
          </a:p>
          <a:p>
            <a:pPr marL="0" indent="0">
              <a:buNone/>
            </a:pPr>
            <a:endParaRPr lang="pl-PL" sz="1400" b="1" dirty="0" smtClean="0"/>
          </a:p>
        </p:txBody>
      </p:sp>
      <p:pic>
        <p:nvPicPr>
          <p:cNvPr id="6" name="Obraz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116632"/>
            <a:ext cx="8858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666763"/>
              </p:ext>
            </p:extLst>
          </p:nvPr>
        </p:nvGraphicFramePr>
        <p:xfrm>
          <a:off x="4538439" y="1417638"/>
          <a:ext cx="4316288" cy="5255895"/>
        </p:xfrm>
        <a:graphic>
          <a:graphicData uri="http://schemas.openxmlformats.org/drawingml/2006/table">
            <a:tbl>
              <a:tblPr firstRow="1" firstCol="1" bandRow="1"/>
              <a:tblGrid>
                <a:gridCol w="1113681"/>
                <a:gridCol w="3202607"/>
              </a:tblGrid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15 01 02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Opakowania z tworzyw sztucznych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11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16 01 03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Zużyte opony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62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08 04 16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Odpady ciekłe klejów lub szczeliw inne niż wymienione w 08 04 15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62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08 03 08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Odpady ciekłe zawierające farby drukarskie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62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15 01 04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Opakowania z metali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62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15 01 05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Opakowania wielomateriałowe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62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16 03 04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Nieorganiczne odpady  inne niż wymienione w 16 03 03, 16 03 80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62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16 03 06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Organiczne odpady  inne niż wymienione w 16 03 03, 16 03 80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62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17 02 03</a:t>
                      </a:r>
                      <a:endParaRPr lang="de-D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Tworzywa sztuczne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62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17 04 01</a:t>
                      </a:r>
                      <a:endParaRPr lang="de-D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Miedź, brąz, mosiądz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62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17 04 02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Aluminium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8" name="Symbol zastępczy zawartości 7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2342767"/>
            <a:ext cx="4038600" cy="304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058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sz="2400" b="1" dirty="0" smtClean="0"/>
              <a:t>MAGAZYN ODPADÓW MO-7 cd.</a:t>
            </a:r>
            <a:r>
              <a:rPr lang="pl-PL" sz="1800" dirty="0"/>
              <a:t/>
            </a:r>
            <a:br>
              <a:rPr lang="pl-PL" sz="1800" dirty="0"/>
            </a:br>
            <a:r>
              <a:rPr lang="pl-PL" sz="1800" dirty="0"/>
              <a:t>Magazynowanie odpadów</a:t>
            </a:r>
            <a:endParaRPr lang="de-DE" sz="18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1400" b="1" dirty="0" smtClean="0"/>
              <a:t>KODY I RODZAJE MAGAZYNOWANYCH ODPADÓW</a:t>
            </a:r>
          </a:p>
          <a:p>
            <a:pPr marL="0" indent="0">
              <a:buNone/>
            </a:pPr>
            <a:endParaRPr lang="pl-PL" sz="1400" b="1" dirty="0" smtClean="0"/>
          </a:p>
        </p:txBody>
      </p:sp>
      <p:pic>
        <p:nvPicPr>
          <p:cNvPr id="6" name="Obraz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116632"/>
            <a:ext cx="8858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111240"/>
              </p:ext>
            </p:extLst>
          </p:nvPr>
        </p:nvGraphicFramePr>
        <p:xfrm>
          <a:off x="4538439" y="1417638"/>
          <a:ext cx="4316288" cy="3308033"/>
        </p:xfrm>
        <a:graphic>
          <a:graphicData uri="http://schemas.openxmlformats.org/drawingml/2006/table">
            <a:tbl>
              <a:tblPr firstRow="1" firstCol="1" bandRow="1"/>
              <a:tblGrid>
                <a:gridCol w="1113681"/>
                <a:gridCol w="3202607"/>
              </a:tblGrid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17 04 07 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Mieszaniny metali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11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15 02 03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Sorbenty, materiały filtracyjne, tkaniny do wycierania (np. szmaty, ścierki) i ubrania ochronne inne niż wymienione w 15 02 02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62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16 02 14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Zużyte urządzenia inne niż wymienione w 16 02 09 do 16 02 13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62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16 02 16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Elementy usunięte z zużytych urządzeń inne niż wymienione w 16 02 15*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62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16 06 04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Baterie alkaliczne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62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16 80 01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Magnetyczne i optyczne nośniki informacji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1" name="Symbol zastępczy zawartości 10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2342767"/>
            <a:ext cx="4038600" cy="304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818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sz="2400" b="1" dirty="0" smtClean="0"/>
              <a:t>MAGAZYN ODPADÓW MO-8</a:t>
            </a:r>
            <a:r>
              <a:rPr lang="pl-PL" sz="1800" dirty="0"/>
              <a:t/>
            </a:r>
            <a:br>
              <a:rPr lang="pl-PL" sz="1800" dirty="0"/>
            </a:br>
            <a:r>
              <a:rPr lang="pl-PL" sz="1800" dirty="0"/>
              <a:t>Magazynowanie </a:t>
            </a:r>
            <a:r>
              <a:rPr lang="pl-PL" sz="1800" dirty="0" smtClean="0"/>
              <a:t>odpadów NIEBEZPIECZNYCH</a:t>
            </a:r>
            <a:endParaRPr lang="de-DE" sz="18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1400" b="1" dirty="0" smtClean="0"/>
              <a:t>KODY I RODZAJE MAGAZYNOWANYCH ODPADÓW</a:t>
            </a:r>
          </a:p>
          <a:p>
            <a:pPr marL="0" indent="0">
              <a:buNone/>
            </a:pPr>
            <a:endParaRPr lang="pl-PL" sz="1400" b="1" dirty="0" smtClean="0"/>
          </a:p>
        </p:txBody>
      </p:sp>
      <p:pic>
        <p:nvPicPr>
          <p:cNvPr id="6" name="Obraz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116632"/>
            <a:ext cx="8858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6035106"/>
              </p:ext>
            </p:extLst>
          </p:nvPr>
        </p:nvGraphicFramePr>
        <p:xfrm>
          <a:off x="4538439" y="1417638"/>
          <a:ext cx="4316288" cy="5535995"/>
        </p:xfrm>
        <a:graphic>
          <a:graphicData uri="http://schemas.openxmlformats.org/drawingml/2006/table">
            <a:tbl>
              <a:tblPr firstRow="1" firstCol="1" bandRow="1"/>
              <a:tblGrid>
                <a:gridCol w="1113681"/>
                <a:gridCol w="3202607"/>
              </a:tblGrid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08 01 19*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Zawiesiny wodne farb lub lakierów zawierające rozpuszczalniki organiczne lub inne substancje niebezpieczne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38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 01 13*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Inne oleje hydrauliczne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62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 02 08*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Inne oleje silnikowe, przekładniowe i smarowe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62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 06 03*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Inne rozpuszczalniki i mieszaniny rozpuszczalników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62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01 10*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Opakowania zawierające pozostałości stosowanych substancji niebezpiecznych lub nimi zanieczyszczone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57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02 02*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Sorbenty, materiały filtracyjne (w tym filtry olejowe nieujęte w innych grupach), tkaniny do wycierania (np. szmaty, ścierki) i ubrania ochronne zanieczyszczone substancjami niebezpiecznymi (np. PCB</a:t>
                      </a: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62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 05 13*</a:t>
                      </a:r>
                      <a:endParaRPr lang="de-D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Zużyte urządzenia zawierające niebezpieczne elementy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62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 06 01*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Baterie i akumulatory ołowiowe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62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 06 02*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Baterie i akumulatory niklowo-kadmowe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2301964"/>
            <a:ext cx="4038600" cy="312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699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sz="2400" b="1" dirty="0" smtClean="0"/>
              <a:t>MAGAZYN ODPADÓW MO-9</a:t>
            </a:r>
            <a:r>
              <a:rPr lang="pl-PL" sz="1800" dirty="0"/>
              <a:t/>
            </a:r>
            <a:br>
              <a:rPr lang="pl-PL" sz="1800" dirty="0"/>
            </a:br>
            <a:r>
              <a:rPr lang="pl-PL" sz="1800" dirty="0"/>
              <a:t>Magazynowanie </a:t>
            </a:r>
            <a:r>
              <a:rPr lang="pl-PL" sz="1800" dirty="0" smtClean="0"/>
              <a:t>odpadów NIEBEZPIECZNYCH</a:t>
            </a:r>
            <a:endParaRPr lang="de-DE" sz="18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1400" b="1" dirty="0" smtClean="0"/>
              <a:t>KODY I RODZAJE MAGAZYNOWANYCH ODPADÓW</a:t>
            </a:r>
          </a:p>
          <a:p>
            <a:pPr marL="0" indent="0">
              <a:buNone/>
            </a:pPr>
            <a:endParaRPr lang="pl-PL" sz="1400" b="1" dirty="0" smtClean="0"/>
          </a:p>
        </p:txBody>
      </p:sp>
      <p:pic>
        <p:nvPicPr>
          <p:cNvPr id="6" name="Obraz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116632"/>
            <a:ext cx="8858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710261"/>
              </p:ext>
            </p:extLst>
          </p:nvPr>
        </p:nvGraphicFramePr>
        <p:xfrm>
          <a:off x="4538439" y="1417638"/>
          <a:ext cx="4316288" cy="2910205"/>
        </p:xfrm>
        <a:graphic>
          <a:graphicData uri="http://schemas.openxmlformats.org/drawingml/2006/table">
            <a:tbl>
              <a:tblPr firstRow="1" firstCol="1" bandRow="1"/>
              <a:tblGrid>
                <a:gridCol w="1113681"/>
                <a:gridCol w="3202607"/>
              </a:tblGrid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08 01 19*</a:t>
                      </a:r>
                      <a:endParaRPr lang="de-DE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Zawiesiny wodne farb lub lakierów zawierające rozpuszczalniki organiczne lub inne substancje niebezpieczne</a:t>
                      </a:r>
                      <a:endParaRPr lang="de-DE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38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15 01 10*</a:t>
                      </a:r>
                      <a:endParaRPr lang="de-DE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Opakowania zawierające pozostałości stosowanych substancji niebezpiecznych lub nimi zanieczyszczone</a:t>
                      </a:r>
                      <a:endParaRPr lang="de-DE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62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16 03 03*</a:t>
                      </a:r>
                      <a:endParaRPr lang="de-DE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Nieorganiczne odpady zawierające substancje niebezpieczne</a:t>
                      </a:r>
                      <a:endParaRPr lang="de-DE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62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16 03 05*</a:t>
                      </a:r>
                      <a:endParaRPr lang="de-DE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Organiczne odpady zawierające substancje niebezpieczne</a:t>
                      </a:r>
                      <a:endParaRPr lang="de-DE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 smtClean="0"/>
              <a:t>WSTAWIĆ ZDJĘCIE</a:t>
            </a:r>
            <a:endParaRPr lang="de-DE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794" y="1442564"/>
            <a:ext cx="3832012" cy="288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123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az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16632"/>
            <a:ext cx="8858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130" y="701080"/>
            <a:ext cx="8271071" cy="584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28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sz="2400" b="1" dirty="0" smtClean="0"/>
              <a:t>MAGAZYN ODPADÓW MO-1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Magazynowanie </a:t>
            </a:r>
            <a:r>
              <a:rPr lang="pl-PL" sz="1800" dirty="0"/>
              <a:t>zakupionej makulatury i odpadu własnego przed procesem przetworzenia R-3</a:t>
            </a:r>
            <a:endParaRPr lang="de-DE" sz="18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1400" b="1" dirty="0" smtClean="0"/>
              <a:t>KODY I RODZAJE MAGAZYNOWANYCH ODPADÓW</a:t>
            </a:r>
          </a:p>
          <a:p>
            <a:pPr marL="0" indent="0">
              <a:buNone/>
            </a:pPr>
            <a:r>
              <a:rPr lang="pl-PL" dirty="0" smtClean="0"/>
              <a:t>03 </a:t>
            </a:r>
            <a:r>
              <a:rPr lang="pl-PL" dirty="0"/>
              <a:t>03 </a:t>
            </a:r>
            <a:r>
              <a:rPr lang="pl-PL" dirty="0" smtClean="0"/>
              <a:t>08  </a:t>
            </a:r>
            <a:r>
              <a:rPr lang="pl-PL" sz="1400" dirty="0" smtClean="0"/>
              <a:t>Odpady </a:t>
            </a:r>
            <a:r>
              <a:rPr lang="pl-PL" sz="1400" dirty="0"/>
              <a:t>z sortowania papieru i tektury przeznaczone do recyklingu </a:t>
            </a:r>
            <a:endParaRPr lang="pl-PL" sz="1400" dirty="0" smtClean="0"/>
          </a:p>
          <a:p>
            <a:pPr marL="0" indent="0">
              <a:buNone/>
            </a:pPr>
            <a:r>
              <a:rPr lang="pl-PL" dirty="0" smtClean="0"/>
              <a:t>15 01 01  </a:t>
            </a:r>
            <a:r>
              <a:rPr lang="pl-PL" sz="1400" dirty="0" smtClean="0"/>
              <a:t>Opakowania z papieru i tektury </a:t>
            </a:r>
          </a:p>
          <a:p>
            <a:pPr marL="0" indent="0">
              <a:buNone/>
            </a:pPr>
            <a:r>
              <a:rPr lang="pl-PL" dirty="0" smtClean="0"/>
              <a:t>19 12 01  </a:t>
            </a:r>
            <a:r>
              <a:rPr lang="pl-PL" sz="1400" dirty="0" smtClean="0"/>
              <a:t>Papier i tektura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20 01 01  </a:t>
            </a:r>
            <a:r>
              <a:rPr lang="pl-PL" sz="1400" dirty="0"/>
              <a:t>Papier i tektura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33983" y="1628378"/>
            <a:ext cx="2962672" cy="2251631"/>
          </a:xfrm>
          <a:prstGeom prst="rect">
            <a:avLst/>
          </a:prstGeom>
        </p:spPr>
      </p:pic>
      <p:pic>
        <p:nvPicPr>
          <p:cNvPr id="6" name="Obraz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16632"/>
            <a:ext cx="8858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3890442"/>
            <a:ext cx="3073127" cy="235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249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Obraz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16632"/>
            <a:ext cx="8858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726232"/>
            <a:ext cx="7871545" cy="5687826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1907704" y="1772816"/>
            <a:ext cx="100811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800" b="1" dirty="0" smtClean="0"/>
              <a:t>KOD ODPADU</a:t>
            </a:r>
          </a:p>
          <a:p>
            <a:r>
              <a:rPr lang="pl-PL" sz="800" b="1" dirty="0" smtClean="0"/>
              <a:t>03 03 08</a:t>
            </a:r>
          </a:p>
          <a:p>
            <a:r>
              <a:rPr lang="pl-PL" sz="800" b="1" dirty="0" smtClean="0"/>
              <a:t>19 12 01</a:t>
            </a:r>
            <a:endParaRPr lang="de-DE" sz="800" b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907704" y="2757666"/>
            <a:ext cx="1368152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800" b="1" dirty="0" smtClean="0"/>
              <a:t>KOD ODPADU  20 01 01</a:t>
            </a:r>
            <a:endParaRPr lang="de-DE" sz="800" b="1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727684" y="3496295"/>
            <a:ext cx="1368152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800" b="1" dirty="0" smtClean="0"/>
              <a:t>KOD ODPADU  15 01 01</a:t>
            </a:r>
            <a:endParaRPr lang="de-DE" sz="800" b="1" dirty="0"/>
          </a:p>
        </p:txBody>
      </p:sp>
      <p:sp>
        <p:nvSpPr>
          <p:cNvPr id="7" name="pole tekstowe 6"/>
          <p:cNvSpPr txBox="1"/>
          <p:nvPr/>
        </p:nvSpPr>
        <p:spPr>
          <a:xfrm>
            <a:off x="1547665" y="4627303"/>
            <a:ext cx="79208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800" b="1" dirty="0" smtClean="0"/>
              <a:t>KOD ODPADU</a:t>
            </a:r>
          </a:p>
          <a:p>
            <a:r>
              <a:rPr lang="pl-PL" sz="800" b="1" dirty="0" smtClean="0"/>
              <a:t>03 03 08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4799361" y="4478643"/>
            <a:ext cx="57606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800" b="1" dirty="0" smtClean="0"/>
              <a:t>KOD ODPADU</a:t>
            </a:r>
          </a:p>
          <a:p>
            <a:r>
              <a:rPr lang="pl-PL" sz="800" b="1" dirty="0" smtClean="0"/>
              <a:t>03 03 08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1727684" y="3762994"/>
            <a:ext cx="16201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KARTON 1.03</a:t>
            </a:r>
          </a:p>
          <a:p>
            <a:r>
              <a:rPr lang="pl-PL" sz="800" b="1" dirty="0" smtClean="0"/>
              <a:t>KOD ODPADU 03 03 08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1652650" y="4195148"/>
            <a:ext cx="16201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GAZETA 1.11</a:t>
            </a:r>
          </a:p>
          <a:p>
            <a:r>
              <a:rPr lang="pl-PL" sz="800" b="1" dirty="0" smtClean="0"/>
              <a:t>KOD ODPADU 19 12 01 20 01 01</a:t>
            </a:r>
          </a:p>
        </p:txBody>
      </p:sp>
      <p:sp>
        <p:nvSpPr>
          <p:cNvPr id="4" name="Prostokąt 3"/>
          <p:cNvSpPr/>
          <p:nvPr/>
        </p:nvSpPr>
        <p:spPr>
          <a:xfrm>
            <a:off x="4475324" y="3632250"/>
            <a:ext cx="216000" cy="158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rostokąt 12"/>
          <p:cNvSpPr/>
          <p:nvPr/>
        </p:nvSpPr>
        <p:spPr>
          <a:xfrm>
            <a:off x="4871393" y="3617510"/>
            <a:ext cx="132655" cy="1737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ole tekstowe 13"/>
          <p:cNvSpPr txBox="1"/>
          <p:nvPr/>
        </p:nvSpPr>
        <p:spPr>
          <a:xfrm rot="16200000">
            <a:off x="4084196" y="3302961"/>
            <a:ext cx="828979" cy="1692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500" b="1" dirty="0" smtClean="0"/>
              <a:t>KOD ODPADU 03 03 08</a:t>
            </a:r>
          </a:p>
        </p:txBody>
      </p:sp>
    </p:spTree>
    <p:extLst>
      <p:ext uri="{BB962C8B-B14F-4D97-AF65-F5344CB8AC3E}">
        <p14:creationId xmlns:p14="http://schemas.microsoft.com/office/powerpoint/2010/main" val="120176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sz="2400" b="1" dirty="0" smtClean="0"/>
              <a:t>MAGAZYN ODPADÓW MO-2</a:t>
            </a:r>
            <a:r>
              <a:rPr lang="pl-PL" sz="1800" dirty="0"/>
              <a:t/>
            </a:r>
            <a:br>
              <a:rPr lang="pl-PL" sz="1800" dirty="0"/>
            </a:br>
            <a:r>
              <a:rPr lang="pl-PL" sz="1800" dirty="0"/>
              <a:t>Magazynowanie odpadu własnego z przetwórstwa papieru przed </a:t>
            </a:r>
            <a:r>
              <a:rPr lang="pl-PL" sz="1800" dirty="0" smtClean="0"/>
              <a:t>przekazaniem do magazynu makulatury MO-1</a:t>
            </a:r>
            <a:endParaRPr lang="de-DE" sz="18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1400" b="1" dirty="0" smtClean="0"/>
              <a:t>KODY I RODZAJE MAGAZYNOWANYCH ODPADÓW</a:t>
            </a:r>
          </a:p>
          <a:p>
            <a:pPr marL="0" indent="0">
              <a:buNone/>
            </a:pPr>
            <a:r>
              <a:rPr lang="pl-PL" dirty="0" smtClean="0"/>
              <a:t>03 </a:t>
            </a:r>
            <a:r>
              <a:rPr lang="pl-PL" dirty="0"/>
              <a:t>03 </a:t>
            </a:r>
            <a:r>
              <a:rPr lang="pl-PL" dirty="0" smtClean="0"/>
              <a:t>08  </a:t>
            </a:r>
            <a:r>
              <a:rPr lang="pl-PL" sz="1400" dirty="0" smtClean="0"/>
              <a:t>Odpady </a:t>
            </a:r>
            <a:r>
              <a:rPr lang="pl-PL" sz="1400" dirty="0"/>
              <a:t>z sortowania papieru i tektury przeznaczone do recyklingu </a:t>
            </a:r>
            <a:endParaRPr lang="pl-PL" sz="1400" dirty="0" smtClean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6" name="Obraz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116632"/>
            <a:ext cx="8858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Symbol zastępczy zawartości 7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2316176"/>
            <a:ext cx="4038600" cy="309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293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sz="2400" b="1" dirty="0" smtClean="0"/>
              <a:t>MAGAZYN ODPADÓW MO-3</a:t>
            </a:r>
            <a:r>
              <a:rPr lang="pl-PL" sz="1800" dirty="0"/>
              <a:t/>
            </a:r>
            <a:br>
              <a:rPr lang="pl-PL" sz="1800" dirty="0"/>
            </a:br>
            <a:r>
              <a:rPr lang="pl-PL" sz="1800" dirty="0"/>
              <a:t>Magazynowanie palet przed przekazaniem firmom posiadającym zezwolenia </a:t>
            </a:r>
            <a:r>
              <a:rPr lang="pl-PL" sz="1800" dirty="0" smtClean="0"/>
              <a:t>lub </a:t>
            </a:r>
            <a:r>
              <a:rPr lang="pl-PL" sz="1800" dirty="0"/>
              <a:t>osobom fizycznym</a:t>
            </a:r>
            <a:endParaRPr lang="de-DE" sz="18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1400" b="1" dirty="0" smtClean="0"/>
              <a:t>KODY I RODZAJE MAGAZYNOWANYCH ODPADÓW</a:t>
            </a:r>
          </a:p>
          <a:p>
            <a:pPr marL="0" indent="0">
              <a:buNone/>
            </a:pPr>
            <a:r>
              <a:rPr lang="pl-PL" dirty="0" smtClean="0"/>
              <a:t>15 01 03 </a:t>
            </a:r>
            <a:r>
              <a:rPr lang="pl-PL" sz="1400" dirty="0" smtClean="0"/>
              <a:t>Odpady opakowań z drewna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6" name="Obraz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116632"/>
            <a:ext cx="8858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2326452"/>
            <a:ext cx="4038600" cy="307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714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sz="2400" b="1" dirty="0" smtClean="0"/>
              <a:t>MAGAZYN ODPADÓW MO-4</a:t>
            </a:r>
            <a:r>
              <a:rPr lang="pl-PL" sz="1800" dirty="0"/>
              <a:t/>
            </a:r>
            <a:br>
              <a:rPr lang="pl-PL" sz="1800" dirty="0"/>
            </a:br>
            <a:r>
              <a:rPr lang="pl-PL" sz="1800" dirty="0"/>
              <a:t>Magazynowanie </a:t>
            </a:r>
            <a:r>
              <a:rPr lang="pl-PL" sz="1800" dirty="0" smtClean="0"/>
              <a:t>odpadów </a:t>
            </a:r>
            <a:r>
              <a:rPr lang="pl-PL" sz="1800" dirty="0"/>
              <a:t>przed przekazaniem firmom posiadającym </a:t>
            </a:r>
            <a:r>
              <a:rPr lang="pl-PL" sz="1800" dirty="0" smtClean="0"/>
              <a:t>zezwolenia</a:t>
            </a:r>
            <a:endParaRPr lang="de-DE" sz="18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1400" b="1" dirty="0" smtClean="0"/>
              <a:t>KODY I RODZAJE MAGAZYNOWANYCH ODPADÓW</a:t>
            </a:r>
          </a:p>
          <a:p>
            <a:pPr marL="0" indent="0">
              <a:buNone/>
            </a:pPr>
            <a:r>
              <a:rPr lang="pl-PL" dirty="0" smtClean="0"/>
              <a:t>15 01 02  </a:t>
            </a:r>
            <a:r>
              <a:rPr lang="pl-PL" sz="1600" dirty="0" smtClean="0"/>
              <a:t>Opakowania </a:t>
            </a:r>
            <a:r>
              <a:rPr lang="pl-PL" sz="1600" dirty="0"/>
              <a:t>z tworzyw </a:t>
            </a:r>
            <a:r>
              <a:rPr lang="pl-PL" sz="1600" dirty="0" smtClean="0"/>
              <a:t>sztucznych </a:t>
            </a:r>
          </a:p>
          <a:p>
            <a:pPr marL="0" indent="0">
              <a:buNone/>
            </a:pPr>
            <a:r>
              <a:rPr lang="pl-PL" dirty="0" smtClean="0"/>
              <a:t>17 </a:t>
            </a:r>
            <a:r>
              <a:rPr lang="pl-PL" dirty="0"/>
              <a:t>04 </a:t>
            </a:r>
            <a:r>
              <a:rPr lang="pl-PL" dirty="0" smtClean="0"/>
              <a:t>05  </a:t>
            </a:r>
            <a:r>
              <a:rPr lang="pl-PL" sz="1600" dirty="0" smtClean="0"/>
              <a:t>Żelazo </a:t>
            </a:r>
            <a:r>
              <a:rPr lang="pl-PL" sz="1600" dirty="0"/>
              <a:t>i </a:t>
            </a:r>
            <a:r>
              <a:rPr lang="pl-PL" sz="1600" dirty="0" smtClean="0"/>
              <a:t>stal</a:t>
            </a:r>
          </a:p>
          <a:p>
            <a:pPr marL="0" indent="0">
              <a:buNone/>
            </a:pPr>
            <a:r>
              <a:rPr lang="pl-PL" dirty="0" smtClean="0"/>
              <a:t>03 03 08</a:t>
            </a:r>
            <a:r>
              <a:rPr lang="pl-PL" dirty="0"/>
              <a:t> </a:t>
            </a:r>
            <a:r>
              <a:rPr lang="pl-PL" dirty="0" smtClean="0"/>
              <a:t> </a:t>
            </a:r>
            <a:r>
              <a:rPr lang="pl-PL" sz="1600" dirty="0" smtClean="0"/>
              <a:t>Odpady </a:t>
            </a:r>
            <a:r>
              <a:rPr lang="pl-PL" sz="1600" dirty="0"/>
              <a:t>z sortowania papieru i tektury przeznaczone do recyklingu </a:t>
            </a:r>
            <a:endParaRPr lang="pl-PL" sz="1600" dirty="0" smtClean="0"/>
          </a:p>
          <a:p>
            <a:pPr marL="0" indent="0">
              <a:buNone/>
            </a:pPr>
            <a:r>
              <a:rPr lang="pl-PL" dirty="0"/>
              <a:t>17 01 </a:t>
            </a:r>
            <a:r>
              <a:rPr lang="pl-PL" dirty="0" smtClean="0"/>
              <a:t>01 </a:t>
            </a:r>
            <a:r>
              <a:rPr lang="pl-PL" sz="1600" dirty="0" smtClean="0"/>
              <a:t>Odpady </a:t>
            </a:r>
            <a:r>
              <a:rPr lang="pl-PL" sz="1600" dirty="0"/>
              <a:t>betonu oraz gruz betonowy z rozbiórek i </a:t>
            </a:r>
            <a:r>
              <a:rPr lang="pl-PL" sz="1600" dirty="0" smtClean="0"/>
              <a:t>remontów</a:t>
            </a:r>
          </a:p>
          <a:p>
            <a:pPr marL="0" indent="0">
              <a:buNone/>
            </a:pPr>
            <a:r>
              <a:rPr lang="pl-PL" dirty="0"/>
              <a:t>17 01 </a:t>
            </a:r>
            <a:r>
              <a:rPr lang="pl-PL" dirty="0" smtClean="0"/>
              <a:t>02  </a:t>
            </a:r>
            <a:r>
              <a:rPr lang="pl-PL" sz="1500" dirty="0" smtClean="0"/>
              <a:t>Gruz ceglany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dirty="0" smtClean="0"/>
              <a:t>17 </a:t>
            </a:r>
            <a:r>
              <a:rPr lang="pl-PL" dirty="0"/>
              <a:t>09 </a:t>
            </a:r>
            <a:r>
              <a:rPr lang="pl-PL" dirty="0" smtClean="0"/>
              <a:t>04  </a:t>
            </a:r>
            <a:r>
              <a:rPr lang="pl-PL" sz="1400" dirty="0" smtClean="0"/>
              <a:t>Zmieszane </a:t>
            </a:r>
            <a:r>
              <a:rPr lang="pl-PL" sz="1400" dirty="0"/>
              <a:t>odpady z budowy, remontów i demontażu inne niż wymienione </a:t>
            </a:r>
            <a:r>
              <a:rPr lang="pl-PL" sz="1400" dirty="0" smtClean="0"/>
              <a:t>w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1400" dirty="0" smtClean="0"/>
              <a:t>17 </a:t>
            </a:r>
            <a:r>
              <a:rPr lang="pl-PL" sz="1400" dirty="0"/>
              <a:t>09 01, 17 09 02, 17 09 03	</a:t>
            </a:r>
            <a:endParaRPr lang="de-DE" sz="1400" dirty="0"/>
          </a:p>
        </p:txBody>
      </p:sp>
      <p:pic>
        <p:nvPicPr>
          <p:cNvPr id="6" name="Obraz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116632"/>
            <a:ext cx="8858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Symbol zastępczy zawartości 6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2284108"/>
            <a:ext cx="4038600" cy="315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734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sz="2400" b="1" dirty="0" smtClean="0"/>
              <a:t>MAGAZYN ODPADÓW MO-5</a:t>
            </a:r>
            <a:r>
              <a:rPr lang="pl-PL" sz="1800" dirty="0"/>
              <a:t/>
            </a:r>
            <a:br>
              <a:rPr lang="pl-PL" sz="1800" dirty="0"/>
            </a:br>
            <a:r>
              <a:rPr lang="pl-PL" sz="1800" dirty="0"/>
              <a:t>Magazynowanie żużlu i </a:t>
            </a:r>
            <a:r>
              <a:rPr lang="pl-PL" sz="1800" dirty="0" smtClean="0"/>
              <a:t>popiołów </a:t>
            </a:r>
            <a:r>
              <a:rPr lang="pl-PL" sz="1800" dirty="0"/>
              <a:t>paleniskowych</a:t>
            </a:r>
            <a:endParaRPr lang="de-DE" sz="18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1400" b="1" dirty="0" smtClean="0"/>
              <a:t>KODY I RODZAJE MAGAZYNOWANYCH ODPADÓW</a:t>
            </a:r>
          </a:p>
          <a:p>
            <a:pPr marL="0" indent="0">
              <a:buNone/>
            </a:pPr>
            <a:r>
              <a:rPr lang="pl-PL" dirty="0" smtClean="0"/>
              <a:t>10 01 01 </a:t>
            </a:r>
            <a:r>
              <a:rPr lang="pl-PL" sz="1600" dirty="0"/>
              <a:t>Żużle, popioły paleniskowe i pyły z kotłów ( z wyłączeniem pyłów z kotłów wymienionych w 10 01 04)</a:t>
            </a:r>
            <a:endParaRPr lang="pl-PL" sz="1600" dirty="0" smtClean="0"/>
          </a:p>
        </p:txBody>
      </p:sp>
      <p:pic>
        <p:nvPicPr>
          <p:cNvPr id="6" name="Obraz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116632"/>
            <a:ext cx="8858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Symbol zastępczy zawartości 7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2317603"/>
            <a:ext cx="4038600" cy="309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373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sz="2400" b="1" dirty="0" smtClean="0"/>
              <a:t>MAGAZYN ODPADÓW MO-6</a:t>
            </a:r>
            <a:r>
              <a:rPr lang="pl-PL" sz="1800" dirty="0"/>
              <a:t/>
            </a:r>
            <a:br>
              <a:rPr lang="pl-PL" sz="1800" dirty="0"/>
            </a:br>
            <a:r>
              <a:rPr lang="pl-PL" sz="1800" dirty="0"/>
              <a:t>Magazynowanie osadów i  odrzutów</a:t>
            </a:r>
            <a:endParaRPr lang="de-DE" sz="18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1400" b="1" dirty="0" smtClean="0"/>
              <a:t>KODY I RODZAJE MAGAZYNOWANYCH ODPADÓW</a:t>
            </a:r>
          </a:p>
          <a:p>
            <a:pPr marL="0" indent="0">
              <a:buNone/>
            </a:pPr>
            <a:endParaRPr lang="pl-PL" sz="1400" b="1" dirty="0" smtClean="0"/>
          </a:p>
        </p:txBody>
      </p:sp>
      <p:pic>
        <p:nvPicPr>
          <p:cNvPr id="6" name="Obraz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116632"/>
            <a:ext cx="8858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2297389"/>
            <a:ext cx="4038600" cy="3131585"/>
          </a:xfrm>
          <a:prstGeom prst="rect">
            <a:avLst/>
          </a:prstGeom>
        </p:spPr>
      </p:pic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678055"/>
              </p:ext>
            </p:extLst>
          </p:nvPr>
        </p:nvGraphicFramePr>
        <p:xfrm>
          <a:off x="4648200" y="2512853"/>
          <a:ext cx="4316288" cy="2282826"/>
        </p:xfrm>
        <a:graphic>
          <a:graphicData uri="http://schemas.openxmlformats.org/drawingml/2006/table">
            <a:tbl>
              <a:tblPr firstRow="1" firstCol="1" bandRow="1"/>
              <a:tblGrid>
                <a:gridCol w="1579984"/>
                <a:gridCol w="2736304"/>
              </a:tblGrid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03 03 07</a:t>
                      </a:r>
                      <a:endParaRPr lang="de-D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Mechanicznie wydzielone odrzuty z przeróbki makulatury i </a:t>
                      </a: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tektury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11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03 03 10</a:t>
                      </a:r>
                      <a:endParaRPr lang="de-D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Odpady z włókna, szlamy z włókien, wypełniaczy i powłok pochodzące z mechanicznej </a:t>
                      </a: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separacji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62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03 03 11</a:t>
                      </a:r>
                      <a:endParaRPr lang="de-D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Osady z zakładowych oczyszczalni ścieków inne niż wymienione </a:t>
                      </a:r>
                      <a:b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 03 03 10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724314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700</Words>
  <Application>Microsoft Office PowerPoint</Application>
  <PresentationFormat>Pokaz na ekranie (4:3)</PresentationFormat>
  <Paragraphs>147</Paragraphs>
  <Slides>13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Calibri</vt:lpstr>
      <vt:lpstr>Times New Roman</vt:lpstr>
      <vt:lpstr>Wingdings</vt:lpstr>
      <vt:lpstr>ヒラギノ角ゴ Pro W3</vt:lpstr>
      <vt:lpstr>Motyw pakietu Office</vt:lpstr>
      <vt:lpstr>Prezentacja programu PowerPoint</vt:lpstr>
      <vt:lpstr>Prezentacja programu PowerPoint</vt:lpstr>
      <vt:lpstr>MAGAZYN ODPADÓW MO-1 Magazynowanie zakupionej makulatury i odpadu własnego przed procesem przetworzenia R-3</vt:lpstr>
      <vt:lpstr>Prezentacja programu PowerPoint</vt:lpstr>
      <vt:lpstr>MAGAZYN ODPADÓW MO-2 Magazynowanie odpadu własnego z przetwórstwa papieru przed przekazaniem do magazynu makulatury MO-1</vt:lpstr>
      <vt:lpstr>MAGAZYN ODPADÓW MO-3 Magazynowanie palet przed przekazaniem firmom posiadającym zezwolenia lub osobom fizycznym</vt:lpstr>
      <vt:lpstr>MAGAZYN ODPADÓW MO-4 Magazynowanie odpadów przed przekazaniem firmom posiadającym zezwolenia</vt:lpstr>
      <vt:lpstr>MAGAZYN ODPADÓW MO-5 Magazynowanie żużlu i popiołów paleniskowych</vt:lpstr>
      <vt:lpstr>MAGAZYN ODPADÓW MO-6 Magazynowanie osadów i  odrzutów</vt:lpstr>
      <vt:lpstr>MAGAZYN ODPADÓW MO-7 Magazynowanie odpadów</vt:lpstr>
      <vt:lpstr>MAGAZYN ODPADÓW MO-7 cd. Magazynowanie odpadów</vt:lpstr>
      <vt:lpstr>MAGAZYN ODPADÓW MO-8 Magazynowanie odpadów NIEBEZPIECZNYCH</vt:lpstr>
      <vt:lpstr>MAGAZYN ODPADÓW MO-9 Magazynowanie odpadów NIEBEZPIECZNYCH</vt:lpstr>
    </vt:vector>
  </TitlesOfParts>
  <Company>Wepa Hygieneprodukte GmbH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jsawicki</dc:creator>
  <cp:lastModifiedBy>Gniewek, Beata</cp:lastModifiedBy>
  <cp:revision>372</cp:revision>
  <cp:lastPrinted>2017-03-20T07:38:39Z</cp:lastPrinted>
  <dcterms:created xsi:type="dcterms:W3CDTF">2012-03-06T11:01:12Z</dcterms:created>
  <dcterms:modified xsi:type="dcterms:W3CDTF">2019-08-24T11:44:24Z</dcterms:modified>
</cp:coreProperties>
</file>